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86AE-A9D8-41E7-A309-94CEE0DE9810}" type="datetimeFigureOut">
              <a:rPr lang="ru-RU" smtClean="0"/>
              <a:t>04.02.2012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D5358-6747-4529-AD37-23389B77A3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86AE-A9D8-41E7-A309-94CEE0DE9810}" type="datetimeFigureOut">
              <a:rPr lang="ru-RU" smtClean="0"/>
              <a:t>04.02.2012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D5358-6747-4529-AD37-23389B77A3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86AE-A9D8-41E7-A309-94CEE0DE9810}" type="datetimeFigureOut">
              <a:rPr lang="ru-RU" smtClean="0"/>
              <a:t>04.02.2012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D5358-6747-4529-AD37-23389B77A3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86AE-A9D8-41E7-A309-94CEE0DE9810}" type="datetimeFigureOut">
              <a:rPr lang="ru-RU" smtClean="0"/>
              <a:t>04.02.2012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D5358-6747-4529-AD37-23389B77A3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86AE-A9D8-41E7-A309-94CEE0DE9810}" type="datetimeFigureOut">
              <a:rPr lang="ru-RU" smtClean="0"/>
              <a:t>04.02.2012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D5358-6747-4529-AD37-23389B77A3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86AE-A9D8-41E7-A309-94CEE0DE9810}" type="datetimeFigureOut">
              <a:rPr lang="ru-RU" smtClean="0"/>
              <a:t>04.02.2012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D5358-6747-4529-AD37-23389B77A3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86AE-A9D8-41E7-A309-94CEE0DE9810}" type="datetimeFigureOut">
              <a:rPr lang="ru-RU" smtClean="0"/>
              <a:t>04.02.2012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D5358-6747-4529-AD37-23389B77A3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86AE-A9D8-41E7-A309-94CEE0DE9810}" type="datetimeFigureOut">
              <a:rPr lang="ru-RU" smtClean="0"/>
              <a:t>04.02.2012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D5358-6747-4529-AD37-23389B77A3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86AE-A9D8-41E7-A309-94CEE0DE9810}" type="datetimeFigureOut">
              <a:rPr lang="ru-RU" smtClean="0"/>
              <a:t>04.02.2012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D5358-6747-4529-AD37-23389B77A3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86AE-A9D8-41E7-A309-94CEE0DE9810}" type="datetimeFigureOut">
              <a:rPr lang="ru-RU" smtClean="0"/>
              <a:t>04.02.2012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D5358-6747-4529-AD37-23389B77A3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86AE-A9D8-41E7-A309-94CEE0DE9810}" type="datetimeFigureOut">
              <a:rPr lang="ru-RU" smtClean="0"/>
              <a:t>04.02.2012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D5358-6747-4529-AD37-23389B77A3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5D86AE-A9D8-41E7-A309-94CEE0DE9810}" type="datetimeFigureOut">
              <a:rPr lang="ru-RU" smtClean="0"/>
              <a:t>04.02.2012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DD5358-6747-4529-AD37-23389B77A33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268760"/>
            <a:ext cx="7772400" cy="1470025"/>
          </a:xfrm>
        </p:spPr>
        <p:txBody>
          <a:bodyPr/>
          <a:lstStyle/>
          <a:p>
            <a:r>
              <a:rPr lang="ru-RU" b="1" dirty="0"/>
              <a:t>ЛЕКЦИЯ 5 ПОКРОВЫ ТЕЛА И ИХ ПРОИЗВОДНЫЕ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3886200"/>
            <a:ext cx="7416824" cy="1752600"/>
          </a:xfrm>
        </p:spPr>
        <p:txBody>
          <a:bodyPr/>
          <a:lstStyle/>
          <a:p>
            <a:pPr algn="l"/>
            <a:r>
              <a:rPr lang="ru-RU" i="1" dirty="0">
                <a:solidFill>
                  <a:schemeClr val="tx1"/>
                </a:solidFill>
              </a:rPr>
              <a:t>1 Структура и функции покровов тела</a:t>
            </a:r>
            <a:endParaRPr lang="ru-RU" dirty="0">
              <a:solidFill>
                <a:schemeClr val="tx1"/>
              </a:solidFill>
            </a:endParaRPr>
          </a:p>
          <a:p>
            <a:pPr algn="l"/>
            <a:r>
              <a:rPr lang="ru-RU" i="1" dirty="0">
                <a:solidFill>
                  <a:schemeClr val="tx1"/>
                </a:solidFill>
              </a:rPr>
              <a:t>2 Производные покровов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363272" cy="41805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Формирование чешуек бабочек</a:t>
            </a:r>
            <a:endParaRPr lang="ru-RU" b="1" dirty="0"/>
          </a:p>
        </p:txBody>
      </p:sp>
      <p:pic>
        <p:nvPicPr>
          <p:cNvPr id="8194" name="Рисунок 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63630"/>
            <a:ext cx="4320480" cy="4423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Рисунок 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126066"/>
            <a:ext cx="3888432" cy="4535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418058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Пахучие и ароматические железы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24744"/>
            <a:ext cx="4333425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Рисунок 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124744"/>
            <a:ext cx="3528392" cy="4936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Отпугивающие железы</a:t>
            </a:r>
            <a:endParaRPr lang="ru-RU" dirty="0"/>
          </a:p>
        </p:txBody>
      </p:sp>
      <p:pic>
        <p:nvPicPr>
          <p:cNvPr id="10242" name="Рисунок 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08720"/>
            <a:ext cx="3312368" cy="5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3356992"/>
            <a:ext cx="4708031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908720"/>
            <a:ext cx="3394348" cy="2423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34605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Восковые и лаковые железы</a:t>
            </a:r>
            <a:endParaRPr lang="ru-RU" dirty="0"/>
          </a:p>
        </p:txBody>
      </p:sp>
      <p:pic>
        <p:nvPicPr>
          <p:cNvPr id="11266" name="Рисунок 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08720"/>
            <a:ext cx="3203848" cy="5523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1340768"/>
            <a:ext cx="4947789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44016"/>
            <a:ext cx="8784976" cy="476672"/>
          </a:xfrm>
        </p:spPr>
        <p:txBody>
          <a:bodyPr>
            <a:normAutofit fontScale="90000"/>
          </a:bodyPr>
          <a:lstStyle/>
          <a:p>
            <a:r>
              <a:rPr lang="ru-RU" sz="2800" b="1" dirty="0"/>
              <a:t>Шелкоотделительные, или </a:t>
            </a:r>
            <a:r>
              <a:rPr lang="ru-RU" sz="2800" b="1" dirty="0" smtClean="0"/>
              <a:t>прядильные железы</a:t>
            </a:r>
            <a:endParaRPr lang="ru-RU" sz="2800" dirty="0"/>
          </a:p>
        </p:txBody>
      </p:sp>
      <p:pic>
        <p:nvPicPr>
          <p:cNvPr id="12290" name="Рисунок 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96752"/>
            <a:ext cx="3942652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628800"/>
            <a:ext cx="4305751" cy="3127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4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16632"/>
            <a:ext cx="6876256" cy="6543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5272" y="202630"/>
            <a:ext cx="6851104" cy="490066"/>
          </a:xfrm>
        </p:spPr>
        <p:txBody>
          <a:bodyPr>
            <a:normAutofit fontScale="90000"/>
          </a:bodyPr>
          <a:lstStyle/>
          <a:p>
            <a:r>
              <a:rPr lang="ru-RU" b="1" dirty="0" err="1"/>
              <a:t>Аллотрофические</a:t>
            </a:r>
            <a:r>
              <a:rPr lang="ru-RU" b="1" dirty="0"/>
              <a:t> железы</a:t>
            </a:r>
            <a:endParaRPr lang="ru-RU" dirty="0"/>
          </a:p>
        </p:txBody>
      </p:sp>
      <p:pic>
        <p:nvPicPr>
          <p:cNvPr id="14338" name="Рисунок 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1484784"/>
            <a:ext cx="4021005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75747" y="1916832"/>
            <a:ext cx="4988741" cy="2974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346050"/>
          </a:xfrm>
        </p:spPr>
        <p:txBody>
          <a:bodyPr>
            <a:normAutofit fontScale="90000"/>
          </a:bodyPr>
          <a:lstStyle/>
          <a:p>
            <a:r>
              <a:rPr lang="ru-RU" b="1" dirty="0" err="1"/>
              <a:t>Феромон</a:t>
            </a:r>
            <a:r>
              <a:rPr lang="be-BY" b="1" dirty="0"/>
              <a:t>н</a:t>
            </a:r>
            <a:r>
              <a:rPr lang="ru-RU" b="1" dirty="0" err="1"/>
              <a:t>ы</a:t>
            </a:r>
            <a:r>
              <a:rPr lang="be-BY" b="1" dirty="0" smtClean="0"/>
              <a:t>е железы</a:t>
            </a:r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1412776"/>
            <a:ext cx="4638495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Рисунок 4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908720"/>
            <a:ext cx="2952328" cy="5030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0"/>
            <a:ext cx="5770984" cy="56207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Схема кутикулы</a:t>
            </a:r>
            <a:endParaRPr lang="ru-RU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908720"/>
            <a:ext cx="5832648" cy="5541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1336" y="202630"/>
            <a:ext cx="5410944" cy="41805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Структура хитина</a:t>
            </a:r>
            <a:endParaRPr lang="ru-RU" b="1" dirty="0"/>
          </a:p>
        </p:txBody>
      </p:sp>
      <p:pic>
        <p:nvPicPr>
          <p:cNvPr id="2050" name="Рисунок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628800"/>
            <a:ext cx="8549389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05272" y="116632"/>
            <a:ext cx="6851104" cy="56207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Слои </a:t>
            </a:r>
            <a:r>
              <a:rPr lang="ru-RU" b="1" dirty="0" err="1" smtClean="0"/>
              <a:t>эпикутикулы</a:t>
            </a: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/>
              <a:t>а) </a:t>
            </a:r>
            <a:r>
              <a:rPr lang="ru-RU" i="1" dirty="0" smtClean="0"/>
              <a:t>цементный</a:t>
            </a:r>
            <a:r>
              <a:rPr lang="ru-RU" dirty="0" smtClean="0"/>
              <a:t>;</a:t>
            </a:r>
            <a:endParaRPr lang="ru-RU" dirty="0"/>
          </a:p>
          <a:p>
            <a:pPr>
              <a:buNone/>
            </a:pPr>
            <a:r>
              <a:rPr lang="ru-RU" dirty="0"/>
              <a:t>б) </a:t>
            </a:r>
            <a:r>
              <a:rPr lang="ru-RU" i="1" dirty="0"/>
              <a:t>восковой</a:t>
            </a:r>
            <a:r>
              <a:rPr lang="ru-RU" dirty="0"/>
              <a:t> </a:t>
            </a:r>
            <a:r>
              <a:rPr lang="ru-RU" dirty="0" smtClean="0"/>
              <a:t>выделяют </a:t>
            </a:r>
            <a:r>
              <a:rPr lang="ru-RU" dirty="0"/>
              <a:t>несколько зон: </a:t>
            </a:r>
          </a:p>
          <a:p>
            <a:pPr>
              <a:buNone/>
            </a:pPr>
            <a:r>
              <a:rPr lang="ru-RU" dirty="0"/>
              <a:t>- мономолекулярный </a:t>
            </a:r>
            <a:r>
              <a:rPr lang="ru-RU" dirty="0" smtClean="0"/>
              <a:t>слой; </a:t>
            </a:r>
            <a:endParaRPr lang="ru-RU" dirty="0"/>
          </a:p>
          <a:p>
            <a:pPr>
              <a:buNone/>
            </a:pPr>
            <a:r>
              <a:rPr lang="ru-RU" dirty="0"/>
              <a:t>- </a:t>
            </a:r>
            <a:r>
              <a:rPr lang="ru-RU" dirty="0" smtClean="0"/>
              <a:t>средний;</a:t>
            </a:r>
            <a:endParaRPr lang="ru-RU" dirty="0"/>
          </a:p>
          <a:p>
            <a:pPr>
              <a:buNone/>
            </a:pPr>
            <a:r>
              <a:rPr lang="ru-RU" dirty="0"/>
              <a:t>- внешняя </a:t>
            </a:r>
            <a:r>
              <a:rPr lang="ru-RU" dirty="0" smtClean="0"/>
              <a:t>зона</a:t>
            </a:r>
            <a:endParaRPr lang="ru-RU" dirty="0"/>
          </a:p>
          <a:p>
            <a:pPr>
              <a:buNone/>
            </a:pPr>
            <a:r>
              <a:rPr lang="ru-RU" dirty="0"/>
              <a:t>в) </a:t>
            </a:r>
            <a:r>
              <a:rPr lang="ru-RU" i="1" dirty="0" err="1" smtClean="0"/>
              <a:t>полифеноловый</a:t>
            </a:r>
            <a:endParaRPr lang="ru-RU" dirty="0"/>
          </a:p>
          <a:p>
            <a:pPr>
              <a:buNone/>
            </a:pPr>
            <a:r>
              <a:rPr lang="ru-RU" dirty="0"/>
              <a:t>г) </a:t>
            </a:r>
            <a:r>
              <a:rPr lang="ru-RU" i="1" dirty="0" err="1" smtClean="0"/>
              <a:t>кутикулиновый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6995120" cy="49006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Генезис кутикулы</a:t>
            </a:r>
            <a:endParaRPr lang="ru-RU" b="1" dirty="0"/>
          </a:p>
        </p:txBody>
      </p:sp>
      <p:pic>
        <p:nvPicPr>
          <p:cNvPr id="3074" name="Рисунок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08720"/>
            <a:ext cx="8241825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3264" y="-27384"/>
            <a:ext cx="7211144" cy="70609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Микроскульптура кутикулы</a:t>
            </a:r>
            <a:endParaRPr lang="ru-RU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1340768"/>
            <a:ext cx="9025923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5352" y="116632"/>
            <a:ext cx="5554960" cy="418058"/>
          </a:xfrm>
        </p:spPr>
        <p:txBody>
          <a:bodyPr>
            <a:normAutofit fontScale="90000"/>
          </a:bodyPr>
          <a:lstStyle/>
          <a:p>
            <a:r>
              <a:rPr lang="ru-RU" b="1" dirty="0" err="1" smtClean="0"/>
              <a:t>Кутикулярные</a:t>
            </a:r>
            <a:r>
              <a:rPr lang="ru-RU" b="1" dirty="0" smtClean="0"/>
              <a:t> выросты</a:t>
            </a:r>
            <a:endParaRPr lang="ru-RU" b="1" dirty="0"/>
          </a:p>
        </p:txBody>
      </p:sp>
      <p:pic>
        <p:nvPicPr>
          <p:cNvPr id="5122" name="Рисунок 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764704"/>
            <a:ext cx="7776864" cy="5795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88640"/>
            <a:ext cx="2484276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284984"/>
            <a:ext cx="4625548" cy="3460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1062" y="260648"/>
            <a:ext cx="4573386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3284984"/>
            <a:ext cx="3317354" cy="3317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дорсальная пор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557933"/>
            <a:ext cx="2651802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93304" y="0"/>
            <a:ext cx="6347048" cy="418058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Щетинки и чешуйки</a:t>
            </a:r>
            <a:endParaRPr lang="ru-RU" sz="32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983965" y="2780928"/>
            <a:ext cx="34602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Щетинки и </a:t>
            </a:r>
            <a:r>
              <a:rPr lang="ru-RU" dirty="0" err="1"/>
              <a:t>щетинконосные</a:t>
            </a:r>
            <a:r>
              <a:rPr lang="ru-RU" dirty="0"/>
              <a:t> поры</a:t>
            </a:r>
          </a:p>
        </p:txBody>
      </p:sp>
      <p:pic>
        <p:nvPicPr>
          <p:cNvPr id="7171" name="Picture 3" descr="чешуйки бабоче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140968"/>
            <a:ext cx="2520280" cy="276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047573" y="5877272"/>
            <a:ext cx="19223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Чешуйки бабочек</a:t>
            </a:r>
          </a:p>
        </p:txBody>
      </p:sp>
      <p:pic>
        <p:nvPicPr>
          <p:cNvPr id="7172" name="Picture 4" descr="чешуйки жуков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3141" y="3212976"/>
            <a:ext cx="5312684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5508104" y="5877272"/>
            <a:ext cx="17106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Чешуйки жуков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E6408AB3F7DE0343898DF6E857A4D6B1" ma:contentTypeVersion="0" ma:contentTypeDescription="Создание документа." ma:contentTypeScope="" ma:versionID="b70f921e3343e55b20b62dd8c3197a8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0894BDEB-F8A3-43CB-BF24-E0C6428631DB}"/>
</file>

<file path=customXml/itemProps2.xml><?xml version="1.0" encoding="utf-8"?>
<ds:datastoreItem xmlns:ds="http://schemas.openxmlformats.org/officeDocument/2006/customXml" ds:itemID="{A8752039-D6C6-4A52-A0E0-F07E3348E86A}"/>
</file>

<file path=customXml/itemProps3.xml><?xml version="1.0" encoding="utf-8"?>
<ds:datastoreItem xmlns:ds="http://schemas.openxmlformats.org/officeDocument/2006/customXml" ds:itemID="{AB8D6FF7-F4DC-4B3A-B42E-478BB75DF7C1}"/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91</Words>
  <Application>Microsoft Office PowerPoint</Application>
  <PresentationFormat>Экран (4:3)</PresentationFormat>
  <Paragraphs>27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ЛЕКЦИЯ 5 ПОКРОВЫ ТЕЛА И ИХ ПРОИЗВОДНЫЕ</vt:lpstr>
      <vt:lpstr>Схема кутикулы</vt:lpstr>
      <vt:lpstr>Структура хитина</vt:lpstr>
      <vt:lpstr>Слои эпикутикулы</vt:lpstr>
      <vt:lpstr>Генезис кутикулы</vt:lpstr>
      <vt:lpstr>Микроскульптура кутикулы</vt:lpstr>
      <vt:lpstr>Кутикулярные выросты</vt:lpstr>
      <vt:lpstr>Слайд 8</vt:lpstr>
      <vt:lpstr>Щетинки и чешуйки</vt:lpstr>
      <vt:lpstr>Формирование чешуек бабочек</vt:lpstr>
      <vt:lpstr>Пахучие и ароматические железы</vt:lpstr>
      <vt:lpstr>Отпугивающие железы</vt:lpstr>
      <vt:lpstr>Восковые и лаковые железы</vt:lpstr>
      <vt:lpstr>Шелкоотделительные, или прядильные железы</vt:lpstr>
      <vt:lpstr>Слайд 15</vt:lpstr>
      <vt:lpstr>Аллотрофические железы</vt:lpstr>
      <vt:lpstr>Феромонные железы</vt:lpstr>
    </vt:vector>
  </TitlesOfParts>
  <Company>DNA Project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5 ПОКРОВЫ ТЕЛА И ИХ ПРОИЗВОДНЫЕ</dc:title>
  <dc:creator>DNA7 X86</dc:creator>
  <cp:lastModifiedBy>DNA7 X86</cp:lastModifiedBy>
  <cp:revision>18</cp:revision>
  <dcterms:created xsi:type="dcterms:W3CDTF">2012-02-04T16:45:19Z</dcterms:created>
  <dcterms:modified xsi:type="dcterms:W3CDTF">2012-02-04T17:31:11Z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0x010100E6408AB3F7DE0343898DF6E857A4D6B1</vt:lpwstr>
  </property>
</Properties>
</file>